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9" r:id="rId5"/>
    <p:sldId id="269" r:id="rId6"/>
    <p:sldId id="263" r:id="rId7"/>
    <p:sldId id="270" r:id="rId8"/>
    <p:sldId id="265" r:id="rId9"/>
    <p:sldId id="266" r:id="rId10"/>
    <p:sldId id="271" r:id="rId11"/>
    <p:sldId id="272" r:id="rId12"/>
    <p:sldId id="274" r:id="rId13"/>
    <p:sldId id="273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2EC6F-A377-324D-05DD-DE99E2F58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3CE56C-4096-9556-846B-60E95C55C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4EA0F-3B35-97A4-8BC1-21A9A8EC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B39C4-BA6A-18CF-2F58-73DC7FA2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6E263-6A68-4790-3896-358E902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19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8951F-3AB3-E27A-6485-E676EF24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E82722-A42C-DEC1-CE3B-7922F784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F7E00-6E1A-2AC5-220A-067D1A1F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DF46C-B740-1FA3-41A1-861F0E85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64CD4-69B8-7F63-004C-43D0D1D7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3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AEA861-E06A-354A-357D-DFB385DC9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162C7E-F1EA-E9E1-5B31-508EE6BB0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F90EC-CB89-D147-8F8D-A2203BD0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2DD64-7B54-FE1C-4072-34F5E118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73B51-BA5C-7CA6-13AF-3BB8D89B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53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7F877-583A-0CE5-E30A-9A3254C5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5CBFD-8207-B608-5468-2800C0DAC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A6D00-A68B-FB57-AD25-913FCF90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BBEC2-F716-ADFD-B08E-2F00219F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A00D3-EB35-7110-D309-36C41CED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46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7886C-5145-7A64-164A-B48072B5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A0A92-0277-2213-D6E5-277D8F85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D7508-B69A-55AC-CCCE-BCFBD5C7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9EF4-F2D9-0CF9-BC6E-9D6C35BC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427B1-8426-A1B0-FF75-CD57AC40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58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E8BB8-3292-DF97-E1DD-6A3F670D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52EEC-CCED-94FA-23DF-C365633E2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02DF7C-523F-D8A3-9A22-945186BCF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DCAE1-6A55-F64D-AF14-B07073E8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24426-F2ED-A103-5076-FF6519D9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DE1E8-A6D1-4468-6E2B-6B03559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21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4DD25-D726-1588-48C8-57BCA34E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B35A0-4BE8-B11E-824D-7E8634C40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7019A-F4CB-5C76-BFEE-1F37C01E8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A1B768-1A6A-7E23-D1E5-E68A7302BC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850CA-74AA-0E3E-65B7-2F258CE26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AA102-B2D8-1435-75B5-1D39ADF8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A71499-4C15-F03A-4C52-70AC9BA7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23BC4B-09C7-B377-EFB1-CC72DF03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0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7F7E6-C9A0-073A-C505-C6AFAF09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9DDEBB-4867-5685-614A-27ED14B9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73266C-F4F0-4F6C-968B-4A2A4F96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E373BC-6F28-5E26-388C-6C54FE41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4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E44984-E7FB-8E5E-9EB9-AA3B0D25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36D173-7EC4-83F7-409A-FA3A37A1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61F28-B958-3186-2C3D-801784C8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44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63F44-C463-F3D1-04B8-6C911C4F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4C422-C016-89A7-172E-BBF026C5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619AB-47E2-DAEA-DBFC-63EEDA5C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D9A92-896B-28FC-ECD6-899CADB1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025C3-7318-2A71-331E-DAF884E2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48B2D-DFF9-6CE8-D799-719116BD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54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1EBA-27C2-AF8E-04EE-645505A1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A107B2-FA5B-A8BF-E1EE-5889E0C2C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F9160D-5F6A-2B49-4498-3A06EEE60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61EE94-F2A1-5F91-2F42-077E81A4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EA361-A528-CD37-F700-157C7796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2A7D3-0F6A-8FD7-06F8-1F31C4CD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47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5F49D4-3FDE-04BF-BBB7-C1B6EE85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03A62-DF2E-938F-EE79-A5CCF8354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73B63-C618-3729-EF21-700F7B080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37C88-A2E7-8E4C-AACD-38163613551D}" type="datetimeFigureOut">
              <a:rPr kumimoji="1" lang="ko-KR" altLang="en-US" smtClean="0"/>
              <a:t>2025. 12. 9.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D0D3D-83C7-12E8-788E-C3A425F41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D0569-DED0-F05A-5CB7-387E395FB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88299-6B1A-BA40-9F5D-E6D8E488E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43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8DF38E-2262-311E-EEBE-2FDFAB03915A}"/>
              </a:ext>
            </a:extLst>
          </p:cNvPr>
          <p:cNvGrpSpPr/>
          <p:nvPr/>
        </p:nvGrpSpPr>
        <p:grpSpPr>
          <a:xfrm>
            <a:off x="269519" y="3663778"/>
            <a:ext cx="5686782" cy="2661414"/>
            <a:chOff x="248390" y="240021"/>
            <a:chExt cx="7014259" cy="3282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89C01A-5D87-54A3-CCB8-040CC2D3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90" y="240021"/>
              <a:ext cx="7014259" cy="3282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2B51A42-67CB-59DF-81F5-AA207AC0501A}"/>
                </a:ext>
              </a:extLst>
            </p:cNvPr>
            <p:cNvSpPr/>
            <p:nvPr/>
          </p:nvSpPr>
          <p:spPr>
            <a:xfrm>
              <a:off x="1103586" y="903890"/>
              <a:ext cx="1040524" cy="40990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2329E14A-0DB5-46AA-88B5-B851569C862F}"/>
                </a:ext>
              </a:extLst>
            </p:cNvPr>
            <p:cNvSpPr/>
            <p:nvPr/>
          </p:nvSpPr>
          <p:spPr>
            <a:xfrm>
              <a:off x="4020205" y="1760483"/>
              <a:ext cx="2286001" cy="58332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F3F6026-A010-605E-54AF-BAC63F98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96850"/>
            <a:ext cx="5956300" cy="64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0FAF7EC-1B50-F087-CF8F-C5A08F86046E}"/>
              </a:ext>
            </a:extLst>
          </p:cNvPr>
          <p:cNvSpPr txBox="1"/>
          <p:nvPr/>
        </p:nvSpPr>
        <p:spPr>
          <a:xfrm>
            <a:off x="150248" y="176528"/>
            <a:ext cx="845041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err="1"/>
              <a:t>Nsdiff</a:t>
            </a:r>
            <a:r>
              <a:rPr kumimoji="1" lang="en-US" altLang="ko-KR" sz="3200" b="1" dirty="0"/>
              <a:t> (ICML 2025 Spotlight)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b="1" u="sng" dirty="0"/>
              <a:t>한 줄 요약</a:t>
            </a:r>
            <a:r>
              <a:rPr kumimoji="1" lang="en-US" altLang="ko-KR" b="1" u="sng" dirty="0"/>
              <a:t>: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TS diffusion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, denoising </a:t>
            </a:r>
            <a:r>
              <a:rPr kumimoji="1" lang="ko-KR" altLang="en-US" dirty="0"/>
              <a:t>시작하는 지점 </a:t>
            </a:r>
            <a:r>
              <a:rPr kumimoji="1" lang="en-US" altLang="ko-KR" dirty="0"/>
              <a:t>(=endpoint)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solidFill>
                  <a:srgbClr val="FF0000"/>
                </a:solidFill>
              </a:rPr>
              <a:t>N(0,1)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reverse step</a:t>
            </a:r>
            <a:r>
              <a:rPr kumimoji="1" lang="ko-KR" altLang="en-US" dirty="0"/>
              <a:t>을 </a:t>
            </a:r>
            <a:r>
              <a:rPr kumimoji="1" lang="ko-KR" altLang="en-US"/>
              <a:t>시작하지 말고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solidFill>
                  <a:srgbClr val="FF0000"/>
                </a:solidFill>
              </a:rPr>
              <a:t>N(f(X), g(X))</a:t>
            </a:r>
            <a:r>
              <a:rPr kumimoji="1" lang="ko-KR" altLang="en-US" dirty="0"/>
              <a:t> 분포에서 시작하자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181E575-2AE8-D585-ABD8-0AEDD96C799C}"/>
              </a:ext>
            </a:extLst>
          </p:cNvPr>
          <p:cNvSpPr/>
          <p:nvPr/>
        </p:nvSpPr>
        <p:spPr>
          <a:xfrm>
            <a:off x="6235699" y="3427313"/>
            <a:ext cx="5806053" cy="132974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25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9B843-1A4D-8475-FE99-6147FA149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A3CC82-F671-04A0-3484-7D075AC0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1049376"/>
            <a:ext cx="8846127" cy="555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B004A-0C48-1F71-B12D-31B8B41E1994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5. Main Figure</a:t>
            </a:r>
            <a:endParaRPr kumimoji="1" lang="ko-KR" alt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E9A43-D159-4625-68C7-AEC057B74CEF}"/>
              </a:ext>
            </a:extLst>
          </p:cNvPr>
          <p:cNvSpPr txBox="1"/>
          <p:nvPr/>
        </p:nvSpPr>
        <p:spPr>
          <a:xfrm>
            <a:off x="4223657" y="141414"/>
            <a:ext cx="615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매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마다 더하는 </a:t>
            </a:r>
            <a:r>
              <a:rPr kumimoji="1" lang="en-US" altLang="ko-KR" b="1" dirty="0"/>
              <a:t>noise</a:t>
            </a:r>
            <a:r>
              <a:rPr kumimoji="1" lang="ko-KR" altLang="en-US" dirty="0"/>
              <a:t>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(1) </a:t>
            </a:r>
            <a:r>
              <a:rPr kumimoji="1" lang="ko-KR" altLang="en-US" dirty="0"/>
              <a:t>단순히 </a:t>
            </a:r>
            <a:r>
              <a:rPr kumimoji="1" lang="en-US" altLang="ko-KR" b="1" dirty="0"/>
              <a:t>random noise </a:t>
            </a:r>
            <a:r>
              <a:rPr kumimoji="1" lang="ko-KR" altLang="en-US" b="1" dirty="0"/>
              <a:t>뿐</a:t>
            </a:r>
            <a:r>
              <a:rPr kumimoji="1" lang="ko-KR" altLang="en-US" dirty="0"/>
              <a:t>만이 아니라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(pretrained </a:t>
            </a:r>
            <a:r>
              <a:rPr kumimoji="1" lang="ko-KR" altLang="en-US" dirty="0"/>
              <a:t>된</a:t>
            </a:r>
            <a:r>
              <a:rPr kumimoji="1" lang="en-US" altLang="ko-KR" dirty="0"/>
              <a:t>) </a:t>
            </a:r>
            <a:r>
              <a:rPr kumimoji="1" lang="en-US" altLang="ko-KR" b="1" dirty="0"/>
              <a:t>endpoint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variance</a:t>
            </a:r>
            <a:r>
              <a:rPr kumimoji="1" lang="ko-KR" altLang="en-US" dirty="0"/>
              <a:t>와 함께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구성됨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DC76B98-D352-F058-6BED-F21E4EE17264}"/>
              </a:ext>
            </a:extLst>
          </p:cNvPr>
          <p:cNvSpPr/>
          <p:nvPr/>
        </p:nvSpPr>
        <p:spPr>
          <a:xfrm>
            <a:off x="6324600" y="183821"/>
            <a:ext cx="631371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2708DD9-52AA-8759-7E0F-94A627D65B09}"/>
              </a:ext>
            </a:extLst>
          </p:cNvPr>
          <p:cNvSpPr/>
          <p:nvPr/>
        </p:nvSpPr>
        <p:spPr>
          <a:xfrm>
            <a:off x="5693229" y="456880"/>
            <a:ext cx="1534885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D58BB2C-7FC3-B68B-0BA9-ACDDD8EA2314}"/>
              </a:ext>
            </a:extLst>
          </p:cNvPr>
          <p:cNvSpPr/>
          <p:nvPr/>
        </p:nvSpPr>
        <p:spPr>
          <a:xfrm>
            <a:off x="6546858" y="729939"/>
            <a:ext cx="2150828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31085D-B870-92AA-2E69-D775A8D409F2}"/>
              </a:ext>
            </a:extLst>
          </p:cNvPr>
          <p:cNvCxnSpPr>
            <a:stCxn id="3" idx="1"/>
          </p:cNvCxnSpPr>
          <p:nvPr/>
        </p:nvCxnSpPr>
        <p:spPr>
          <a:xfrm flipH="1">
            <a:off x="6204857" y="330020"/>
            <a:ext cx="119743" cy="867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B56108-2D78-9E35-4E65-26FAAE6565C8}"/>
              </a:ext>
            </a:extLst>
          </p:cNvPr>
          <p:cNvCxnSpPr>
            <a:cxnSpLocks/>
          </p:cNvCxnSpPr>
          <p:nvPr/>
        </p:nvCxnSpPr>
        <p:spPr>
          <a:xfrm>
            <a:off x="6456960" y="718126"/>
            <a:ext cx="379268" cy="55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201B68-675C-16D6-D471-B2F7A8030319}"/>
              </a:ext>
            </a:extLst>
          </p:cNvPr>
          <p:cNvCxnSpPr>
            <a:cxnSpLocks/>
          </p:cNvCxnSpPr>
          <p:nvPr/>
        </p:nvCxnSpPr>
        <p:spPr>
          <a:xfrm flipH="1">
            <a:off x="7088331" y="1022337"/>
            <a:ext cx="695821" cy="480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5F1B8A-645F-5D61-0A01-73E7C57DF207}"/>
              </a:ext>
            </a:extLst>
          </p:cNvPr>
          <p:cNvSpPr txBox="1"/>
          <p:nvPr/>
        </p:nvSpPr>
        <p:spPr>
          <a:xfrm>
            <a:off x="9689563" y="8729"/>
            <a:ext cx="2665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(1) Forward 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656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BEC3B-C255-6495-95C1-92653FF4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3C3D78-CB35-323C-0EF8-EA2B5D43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1049376"/>
            <a:ext cx="8846127" cy="555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C2A2-66EF-0008-C9A8-EA486B282F47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5. Main Figure</a:t>
            </a:r>
            <a:endParaRPr kumimoji="1" lang="ko-KR" alt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FCC39-1609-6F59-00A6-1B81AC8C3984}"/>
              </a:ext>
            </a:extLst>
          </p:cNvPr>
          <p:cNvSpPr txBox="1"/>
          <p:nvPr/>
        </p:nvSpPr>
        <p:spPr>
          <a:xfrm>
            <a:off x="4223657" y="141414"/>
            <a:ext cx="615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Denoising</a:t>
            </a:r>
            <a:r>
              <a:rPr kumimoji="1" lang="ko-KR" altLang="en-US" dirty="0" err="1"/>
              <a:t>할때에도</a:t>
            </a:r>
            <a:r>
              <a:rPr kumimoji="1" lang="ko-KR" altLang="en-US" dirty="0"/>
              <a:t> 마찬가지로</a:t>
            </a:r>
            <a:r>
              <a:rPr kumimoji="1" lang="en-US" altLang="ko-KR" dirty="0"/>
              <a:t>,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단순히 이전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 뿐만 아니라</a:t>
            </a:r>
            <a:r>
              <a:rPr kumimoji="1" lang="en-US" altLang="ko-KR" dirty="0"/>
              <a:t>, 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(Pretrained </a:t>
            </a:r>
            <a:r>
              <a:rPr kumimoji="1" lang="ko-KR" altLang="en-US" dirty="0"/>
              <a:t>된</a:t>
            </a:r>
            <a:r>
              <a:rPr kumimoji="1" lang="en-US" altLang="ko-KR" dirty="0"/>
              <a:t>) mean &amp; var </a:t>
            </a:r>
            <a:r>
              <a:rPr kumimoji="1" lang="ko-KR" altLang="en-US" dirty="0"/>
              <a:t>모델을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A8DB9-0569-96E4-C196-6D03D752CB85}"/>
              </a:ext>
            </a:extLst>
          </p:cNvPr>
          <p:cNvSpPr txBox="1"/>
          <p:nvPr/>
        </p:nvSpPr>
        <p:spPr>
          <a:xfrm>
            <a:off x="9381687" y="8729"/>
            <a:ext cx="297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(2) Backward</a:t>
            </a:r>
            <a:endParaRPr kumimoji="1" lang="ko-KR" altLang="en-US" sz="3200" b="1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47F22D5-541B-C2AC-222D-CF1F4143DC0D}"/>
              </a:ext>
            </a:extLst>
          </p:cNvPr>
          <p:cNvSpPr/>
          <p:nvPr/>
        </p:nvSpPr>
        <p:spPr>
          <a:xfrm>
            <a:off x="5322148" y="460678"/>
            <a:ext cx="1862423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B83D181-9B1C-EB75-B11E-08B8D10424EE}"/>
              </a:ext>
            </a:extLst>
          </p:cNvPr>
          <p:cNvSpPr/>
          <p:nvPr/>
        </p:nvSpPr>
        <p:spPr>
          <a:xfrm>
            <a:off x="4498895" y="739562"/>
            <a:ext cx="3415019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5BEB77-4A5C-2DDC-8DE6-DA173A7FABC8}"/>
              </a:ext>
            </a:extLst>
          </p:cNvPr>
          <p:cNvCxnSpPr>
            <a:cxnSpLocks/>
          </p:cNvCxnSpPr>
          <p:nvPr/>
        </p:nvCxnSpPr>
        <p:spPr>
          <a:xfrm flipH="1">
            <a:off x="4223657" y="733013"/>
            <a:ext cx="1328058" cy="2815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60DF6-F4B2-B782-C2BA-896C841A169E}"/>
              </a:ext>
            </a:extLst>
          </p:cNvPr>
          <p:cNvCxnSpPr>
            <a:cxnSpLocks/>
          </p:cNvCxnSpPr>
          <p:nvPr/>
        </p:nvCxnSpPr>
        <p:spPr>
          <a:xfrm flipH="1">
            <a:off x="4960175" y="1005348"/>
            <a:ext cx="918111" cy="2549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A92EE72-9275-A5A9-BCCA-C11A10E254EE}"/>
              </a:ext>
            </a:extLst>
          </p:cNvPr>
          <p:cNvSpPr/>
          <p:nvPr/>
        </p:nvSpPr>
        <p:spPr>
          <a:xfrm>
            <a:off x="4135606" y="3572708"/>
            <a:ext cx="251338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27102-8A63-71C0-0362-EDDE71A2BC40}"/>
              </a:ext>
            </a:extLst>
          </p:cNvPr>
          <p:cNvSpPr/>
          <p:nvPr/>
        </p:nvSpPr>
        <p:spPr>
          <a:xfrm>
            <a:off x="4407748" y="3572707"/>
            <a:ext cx="1067766" cy="2923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01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25C8F-688D-61A0-10C6-AD56DC3B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755ED-9676-773D-C085-A8B1635DBB50}"/>
              </a:ext>
            </a:extLst>
          </p:cNvPr>
          <p:cNvSpPr txBox="1"/>
          <p:nvPr/>
        </p:nvSpPr>
        <p:spPr>
          <a:xfrm>
            <a:off x="61946" y="249136"/>
            <a:ext cx="8756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6. Proposal: Self-Conditioning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3863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F97B9D-BBF5-859B-BDE1-DAC9057F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8" y="554263"/>
            <a:ext cx="9134950" cy="20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B856A-DEE7-98BE-8E9F-817554F8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996F0-4FDB-656A-93D3-5B413BFD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Main: Metric </a:t>
            </a:r>
          </a:p>
          <a:p>
            <a:pPr marL="0" indent="0">
              <a:buNone/>
            </a:pPr>
            <a:r>
              <a:rPr kumimoji="1" lang="en-US" altLang="ko-KR" dirty="0"/>
              <a:t>- Probabilistic</a:t>
            </a:r>
          </a:p>
          <a:p>
            <a:pPr>
              <a:buFontTx/>
              <a:buChar char="-"/>
            </a:pPr>
            <a:r>
              <a:rPr kumimoji="1" lang="en-US" altLang="ko-KR" dirty="0"/>
              <a:t>Deterministic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Ablation</a:t>
            </a:r>
          </a:p>
          <a:p>
            <a:pPr>
              <a:buFontTx/>
              <a:buChar char="-"/>
            </a:pPr>
            <a:r>
              <a:rPr kumimoji="1" lang="en-US" altLang="ko-KR" dirty="0"/>
              <a:t>V1 vs. V3</a:t>
            </a:r>
          </a:p>
          <a:p>
            <a:pPr>
              <a:buFontTx/>
              <a:buChar char="-"/>
            </a:pPr>
            <a:r>
              <a:rPr kumimoji="1" lang="en-US" altLang="ko-KR" dirty="0"/>
              <a:t>Sampling probability</a:t>
            </a:r>
          </a:p>
          <a:p>
            <a:pPr>
              <a:buFontTx/>
              <a:buChar char="-"/>
            </a:pPr>
            <a:r>
              <a:rPr kumimoji="1" lang="en-US" altLang="ko-KR" dirty="0"/>
              <a:t>Diffusion step</a:t>
            </a:r>
          </a:p>
          <a:p>
            <a:pPr>
              <a:buFontTx/>
              <a:buChar char="-"/>
            </a:pPr>
            <a:r>
              <a:rPr kumimoji="1" lang="en-US" altLang="ko-KR" dirty="0"/>
              <a:t>[Appendix] Dimension 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Analysis</a:t>
            </a:r>
          </a:p>
          <a:p>
            <a:pPr marL="0" indent="0">
              <a:buNone/>
            </a:pPr>
            <a:r>
              <a:rPr kumimoji="1" lang="en-US" altLang="ko-KR" dirty="0"/>
              <a:t>- Visualization</a:t>
            </a:r>
          </a:p>
          <a:p>
            <a:pPr marL="0" indent="0">
              <a:buNone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82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EF9A5D-21DA-EAFE-71E5-85A6E9613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76" y="885567"/>
            <a:ext cx="5179356" cy="20759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D18BCD-FB7A-85C4-1DAA-D32D2B28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68" y="308920"/>
            <a:ext cx="5179356" cy="2075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02AE7D-9FBC-ABC2-35A3-508CD74B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911" y="2545492"/>
            <a:ext cx="5179356" cy="20759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19357B-A64A-4F8A-99C3-DDA406EBE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6" y="3212758"/>
            <a:ext cx="5179356" cy="2075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8CA508-7498-94E7-5E6F-156B59BCB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911" y="4782064"/>
            <a:ext cx="5179356" cy="2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FC2FB-16D8-B6CD-638C-E6979808DBAE}"/>
              </a:ext>
            </a:extLst>
          </p:cNvPr>
          <p:cNvSpPr/>
          <p:nvPr/>
        </p:nvSpPr>
        <p:spPr>
          <a:xfrm>
            <a:off x="288610" y="1297459"/>
            <a:ext cx="1571722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Train.py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CB611-FD9C-13A1-DA39-39F2C224EAD6}"/>
              </a:ext>
            </a:extLst>
          </p:cNvPr>
          <p:cNvSpPr/>
          <p:nvPr/>
        </p:nvSpPr>
        <p:spPr>
          <a:xfrm>
            <a:off x="3286683" y="1297459"/>
            <a:ext cx="1571722" cy="803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Train.py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9E87C-95EC-5AFC-28E0-915F181F8676}"/>
              </a:ext>
            </a:extLst>
          </p:cNvPr>
          <p:cNvSpPr/>
          <p:nvPr/>
        </p:nvSpPr>
        <p:spPr>
          <a:xfrm>
            <a:off x="3404926" y="3142025"/>
            <a:ext cx="1965859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Train_multicls.py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A5EE4B-0B61-B815-96F0-0EC72308DA72}"/>
              </a:ext>
            </a:extLst>
          </p:cNvPr>
          <p:cNvSpPr/>
          <p:nvPr/>
        </p:nvSpPr>
        <p:spPr>
          <a:xfrm>
            <a:off x="3404925" y="4584996"/>
            <a:ext cx="1965859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Train_reg.py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993E8-1ABD-7890-23BE-372D46F33E32}"/>
              </a:ext>
            </a:extLst>
          </p:cNvPr>
          <p:cNvSpPr/>
          <p:nvPr/>
        </p:nvSpPr>
        <p:spPr>
          <a:xfrm>
            <a:off x="3404924" y="5851492"/>
            <a:ext cx="1965859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Train_mse.py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08BAE61-FEE7-3E53-0643-7A24CFA493DE}"/>
              </a:ext>
            </a:extLst>
          </p:cNvPr>
          <p:cNvSpPr/>
          <p:nvPr/>
        </p:nvSpPr>
        <p:spPr>
          <a:xfrm>
            <a:off x="1996966" y="1555532"/>
            <a:ext cx="109264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F3E08BE-CFC5-C2A6-53A0-02B90511EFC6}"/>
              </a:ext>
            </a:extLst>
          </p:cNvPr>
          <p:cNvSpPr/>
          <p:nvPr/>
        </p:nvSpPr>
        <p:spPr>
          <a:xfrm>
            <a:off x="2312276" y="3503282"/>
            <a:ext cx="77733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7D2141E-052A-031F-BF78-EEBDF7020FAB}"/>
              </a:ext>
            </a:extLst>
          </p:cNvPr>
          <p:cNvSpPr/>
          <p:nvPr/>
        </p:nvSpPr>
        <p:spPr>
          <a:xfrm>
            <a:off x="2312276" y="4859969"/>
            <a:ext cx="77733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0D126D9D-C427-1685-3868-D8FE1CDA56F7}"/>
              </a:ext>
            </a:extLst>
          </p:cNvPr>
          <p:cNvSpPr/>
          <p:nvPr/>
        </p:nvSpPr>
        <p:spPr>
          <a:xfrm>
            <a:off x="2312276" y="6158317"/>
            <a:ext cx="77733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B5FDC9-DC42-FDB4-828C-FEAB5F9F5C74}"/>
              </a:ext>
            </a:extLst>
          </p:cNvPr>
          <p:cNvSpPr/>
          <p:nvPr/>
        </p:nvSpPr>
        <p:spPr>
          <a:xfrm>
            <a:off x="2312276" y="1618593"/>
            <a:ext cx="147145" cy="47504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23584-5071-2A7A-60C7-5EF8D9B1D423}"/>
              </a:ext>
            </a:extLst>
          </p:cNvPr>
          <p:cNvSpPr/>
          <p:nvPr/>
        </p:nvSpPr>
        <p:spPr>
          <a:xfrm>
            <a:off x="6466061" y="632254"/>
            <a:ext cx="1889661" cy="803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Auxiliary loss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953FFD-2F63-4E3F-1170-49BF6695E059}"/>
              </a:ext>
            </a:extLst>
          </p:cNvPr>
          <p:cNvSpPr/>
          <p:nvPr/>
        </p:nvSpPr>
        <p:spPr>
          <a:xfrm>
            <a:off x="6466062" y="1699054"/>
            <a:ext cx="1889662" cy="803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Regularizaton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A47981F-A521-CD36-78AB-5115497BFA7B}"/>
              </a:ext>
            </a:extLst>
          </p:cNvPr>
          <p:cNvSpPr/>
          <p:nvPr/>
        </p:nvSpPr>
        <p:spPr>
          <a:xfrm rot="19377561">
            <a:off x="5008704" y="1036959"/>
            <a:ext cx="109264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8678DA6D-6197-1504-AA07-B134835156FA}"/>
              </a:ext>
            </a:extLst>
          </p:cNvPr>
          <p:cNvSpPr/>
          <p:nvPr/>
        </p:nvSpPr>
        <p:spPr>
          <a:xfrm rot="1314228">
            <a:off x="5115908" y="1901557"/>
            <a:ext cx="109264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06AE3890-6055-05D0-5670-F9548F1B9BA4}"/>
              </a:ext>
            </a:extLst>
          </p:cNvPr>
          <p:cNvSpPr/>
          <p:nvPr/>
        </p:nvSpPr>
        <p:spPr>
          <a:xfrm rot="19377561">
            <a:off x="5639322" y="4386207"/>
            <a:ext cx="109264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D6F6AAE-77B2-46B8-1469-E7138771A98F}"/>
              </a:ext>
            </a:extLst>
          </p:cNvPr>
          <p:cNvSpPr/>
          <p:nvPr/>
        </p:nvSpPr>
        <p:spPr>
          <a:xfrm rot="1314228">
            <a:off x="5746526" y="5250805"/>
            <a:ext cx="1092648" cy="2107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9F3EE0-79BD-A6BF-4FCA-4D2D90B65CD7}"/>
              </a:ext>
            </a:extLst>
          </p:cNvPr>
          <p:cNvSpPr/>
          <p:nvPr/>
        </p:nvSpPr>
        <p:spPr>
          <a:xfrm>
            <a:off x="6912751" y="3859000"/>
            <a:ext cx="1889661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Auxiliary loss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6A10F0-F363-FC02-8487-2F035F04F28A}"/>
              </a:ext>
            </a:extLst>
          </p:cNvPr>
          <p:cNvSpPr/>
          <p:nvPr/>
        </p:nvSpPr>
        <p:spPr>
          <a:xfrm>
            <a:off x="6912752" y="4925800"/>
            <a:ext cx="1889662" cy="8031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Regularizaton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4BDE5-A8D3-4BF4-0BA0-ECDE68DB6D2F}"/>
              </a:ext>
            </a:extLst>
          </p:cNvPr>
          <p:cNvSpPr txBox="1"/>
          <p:nvPr/>
        </p:nvSpPr>
        <p:spPr>
          <a:xfrm>
            <a:off x="380358" y="474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effectLst/>
                <a:latin typeface="NotoSansKR" panose="020B0500000000000000" pitchFamily="34" charset="-128"/>
                <a:ea typeface="NotoSansKR" panose="020B0500000000000000" pitchFamily="34" charset="-128"/>
              </a:rPr>
              <a:t>5264c913f44156dad0b0bef776556aef22f74420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3732D1D-574F-E436-E7BC-D69E9F743C83}"/>
              </a:ext>
            </a:extLst>
          </p:cNvPr>
          <p:cNvCxnSpPr/>
          <p:nvPr/>
        </p:nvCxnSpPr>
        <p:spPr>
          <a:xfrm flipV="1">
            <a:off x="2459421" y="844210"/>
            <a:ext cx="0" cy="71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A8C916-58F7-2897-F30F-BDA3FEC4DE16}"/>
              </a:ext>
            </a:extLst>
          </p:cNvPr>
          <p:cNvSpPr/>
          <p:nvPr/>
        </p:nvSpPr>
        <p:spPr>
          <a:xfrm>
            <a:off x="9270236" y="2857446"/>
            <a:ext cx="1889662" cy="803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NAN</a:t>
            </a:r>
            <a:r>
              <a:rPr kumimoji="1" lang="ko-KR" altLang="en-US" dirty="0">
                <a:solidFill>
                  <a:schemeClr val="tx1"/>
                </a:solidFill>
              </a:rPr>
              <a:t> 뜨는 곳</a:t>
            </a:r>
          </a:p>
        </p:txBody>
      </p:sp>
    </p:spTree>
    <p:extLst>
      <p:ext uri="{BB962C8B-B14F-4D97-AF65-F5344CB8AC3E}">
        <p14:creationId xmlns:p14="http://schemas.microsoft.com/office/powerpoint/2010/main" val="16355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E9A6-7621-9D99-C245-1934B45F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6D8EC6-06E4-1A68-012B-7AD094C05D06}"/>
              </a:ext>
            </a:extLst>
          </p:cNvPr>
          <p:cNvGrpSpPr/>
          <p:nvPr/>
        </p:nvGrpSpPr>
        <p:grpSpPr>
          <a:xfrm>
            <a:off x="61946" y="1721962"/>
            <a:ext cx="6280607" cy="2696478"/>
            <a:chOff x="179859" y="3216876"/>
            <a:chExt cx="5916141" cy="25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591AE0-6EAE-A3E2-250E-79DF2771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300" y="4486876"/>
              <a:ext cx="4203700" cy="127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FE965D-4B1F-0C87-74B9-517D2054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859" y="3216876"/>
              <a:ext cx="4737100" cy="431800"/>
            </a:xfrm>
            <a:prstGeom prst="rect">
              <a:avLst/>
            </a:prstGeom>
          </p:spPr>
        </p:pic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73CCAA4A-5D90-D509-C780-EF01F908F83F}"/>
                </a:ext>
              </a:extLst>
            </p:cNvPr>
            <p:cNvSpPr/>
            <p:nvPr/>
          </p:nvSpPr>
          <p:spPr>
            <a:xfrm>
              <a:off x="2849539" y="3216876"/>
              <a:ext cx="1498412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07D73D08-0D4A-0C95-EC94-EBB897F4C9EE}"/>
                </a:ext>
              </a:extLst>
            </p:cNvPr>
            <p:cNvSpPr/>
            <p:nvPr/>
          </p:nvSpPr>
          <p:spPr>
            <a:xfrm>
              <a:off x="2760201" y="4561490"/>
              <a:ext cx="1135804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5AB8875-4FE7-994B-D038-73A35DE02854}"/>
                </a:ext>
              </a:extLst>
            </p:cNvPr>
            <p:cNvSpPr/>
            <p:nvPr/>
          </p:nvSpPr>
          <p:spPr>
            <a:xfrm>
              <a:off x="4139540" y="4561490"/>
              <a:ext cx="1837514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7965549-9F1C-2ED2-C982-E4F5620F59B5}"/>
                </a:ext>
              </a:extLst>
            </p:cNvPr>
            <p:cNvSpPr/>
            <p:nvPr/>
          </p:nvSpPr>
          <p:spPr>
            <a:xfrm>
              <a:off x="4421871" y="3254183"/>
              <a:ext cx="420066" cy="3571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513FF15-5F78-F60A-94EA-4A004B05496E}"/>
                </a:ext>
              </a:extLst>
            </p:cNvPr>
            <p:cNvSpPr/>
            <p:nvPr/>
          </p:nvSpPr>
          <p:spPr>
            <a:xfrm>
              <a:off x="2639505" y="4980590"/>
              <a:ext cx="2769990" cy="7762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아래쪽 화살표[D] 12">
              <a:extLst>
                <a:ext uri="{FF2B5EF4-FFF2-40B4-BE49-F238E27FC236}">
                  <a16:creationId xmlns:a16="http://schemas.microsoft.com/office/drawing/2014/main" id="{87E2B3CB-7DAA-8434-EEE2-ABA946DB42B6}"/>
                </a:ext>
              </a:extLst>
            </p:cNvPr>
            <p:cNvSpPr/>
            <p:nvPr/>
          </p:nvSpPr>
          <p:spPr>
            <a:xfrm>
              <a:off x="3731217" y="3808218"/>
              <a:ext cx="408323" cy="511533"/>
            </a:xfrm>
            <a:prstGeom prst="downArrow">
              <a:avLst>
                <a:gd name="adj1" fmla="val 30013"/>
                <a:gd name="adj2" fmla="val 500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D6D845-1487-1528-CA86-B4A5152D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20" y="67963"/>
            <a:ext cx="5436934" cy="5154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D52B4D-53B9-5D0A-AE8B-0BEF0C08FE0F}"/>
              </a:ext>
            </a:extLst>
          </p:cNvPr>
          <p:cNvGrpSpPr/>
          <p:nvPr/>
        </p:nvGrpSpPr>
        <p:grpSpPr>
          <a:xfrm>
            <a:off x="6709653" y="1533042"/>
            <a:ext cx="5459244" cy="3052233"/>
            <a:chOff x="6736254" y="3213100"/>
            <a:chExt cx="4614043" cy="25796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EF2769B-C4F7-1DA8-C26C-A6E70781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7097" y="4512276"/>
              <a:ext cx="4013200" cy="12446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7FEA4-FB64-2DAD-74AC-3D6D3D60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6254" y="3254183"/>
              <a:ext cx="4521200" cy="317500"/>
            </a:xfrm>
            <a:prstGeom prst="rect">
              <a:avLst/>
            </a:prstGeom>
          </p:spPr>
        </p:pic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AECD1ED-7CD8-8E71-A355-C322B8601C61}"/>
                </a:ext>
              </a:extLst>
            </p:cNvPr>
            <p:cNvSpPr/>
            <p:nvPr/>
          </p:nvSpPr>
          <p:spPr>
            <a:xfrm>
              <a:off x="8992836" y="3213100"/>
              <a:ext cx="1003324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4B3236E-2C55-DA5B-DA79-6EFC8F05CC1F}"/>
                </a:ext>
              </a:extLst>
            </p:cNvPr>
            <p:cNvSpPr/>
            <p:nvPr/>
          </p:nvSpPr>
          <p:spPr>
            <a:xfrm>
              <a:off x="10142483" y="3250407"/>
              <a:ext cx="1114971" cy="3571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3ECBE-F716-E416-FBEF-2A4FDB14C3AB}"/>
                </a:ext>
              </a:extLst>
            </p:cNvPr>
            <p:cNvSpPr/>
            <p:nvPr/>
          </p:nvSpPr>
          <p:spPr>
            <a:xfrm>
              <a:off x="9685941" y="3397470"/>
              <a:ext cx="278689" cy="142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0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111D369-82EB-4BD0-548E-33FD929ABD87}"/>
                </a:ext>
              </a:extLst>
            </p:cNvPr>
            <p:cNvSpPr/>
            <p:nvPr/>
          </p:nvSpPr>
          <p:spPr>
            <a:xfrm>
              <a:off x="8220326" y="4512276"/>
              <a:ext cx="881633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4C05CD25-AAF6-233A-B3A1-40CE63C36E39}"/>
                </a:ext>
              </a:extLst>
            </p:cNvPr>
            <p:cNvSpPr/>
            <p:nvPr/>
          </p:nvSpPr>
          <p:spPr>
            <a:xfrm>
              <a:off x="9343696" y="4548186"/>
              <a:ext cx="1913757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7C3F76B0-D1E3-DA7F-F6E3-20A1E5B8949D}"/>
                </a:ext>
              </a:extLst>
            </p:cNvPr>
            <p:cNvSpPr/>
            <p:nvPr/>
          </p:nvSpPr>
          <p:spPr>
            <a:xfrm>
              <a:off x="8167500" y="4941282"/>
              <a:ext cx="2983976" cy="851504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아래쪽 화살표[D] 23">
              <a:extLst>
                <a:ext uri="{FF2B5EF4-FFF2-40B4-BE49-F238E27FC236}">
                  <a16:creationId xmlns:a16="http://schemas.microsoft.com/office/drawing/2014/main" id="{D173F6AA-4693-10D9-67DE-10E29B9FF3F5}"/>
                </a:ext>
              </a:extLst>
            </p:cNvPr>
            <p:cNvSpPr/>
            <p:nvPr/>
          </p:nvSpPr>
          <p:spPr>
            <a:xfrm>
              <a:off x="9760468" y="3814885"/>
              <a:ext cx="408323" cy="511533"/>
            </a:xfrm>
            <a:prstGeom prst="downArrow">
              <a:avLst>
                <a:gd name="adj1" fmla="val 30013"/>
                <a:gd name="adj2" fmla="val 500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D0F7F5-036F-0083-C207-D5C216D89335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1. Forward Process</a:t>
            </a:r>
            <a:endParaRPr kumimoji="1" lang="ko-KR" alt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421F4-502A-5FDB-1971-6DBFF2B54E8F}"/>
              </a:ext>
            </a:extLst>
          </p:cNvPr>
          <p:cNvSpPr txBox="1"/>
          <p:nvPr/>
        </p:nvSpPr>
        <p:spPr>
          <a:xfrm>
            <a:off x="2267159" y="4805178"/>
            <a:ext cx="7338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300" b="1" dirty="0"/>
              <a:t>y_{t-1} -&gt;</a:t>
            </a:r>
            <a:r>
              <a:rPr kumimoji="1" lang="ko-KR" altLang="en-US" sz="3300" b="1" dirty="0"/>
              <a:t> </a:t>
            </a:r>
            <a:r>
              <a:rPr kumimoji="1" lang="en-US" altLang="ko-KR" sz="3300" b="1" dirty="0"/>
              <a:t>y_{t}</a:t>
            </a:r>
            <a:endParaRPr kumimoji="1" lang="ko-KR" altLang="en-US" sz="33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ACC31C-3D14-DD81-21C5-E0030B90EF14}"/>
              </a:ext>
            </a:extLst>
          </p:cNvPr>
          <p:cNvSpPr txBox="1"/>
          <p:nvPr/>
        </p:nvSpPr>
        <p:spPr>
          <a:xfrm>
            <a:off x="8555143" y="4762690"/>
            <a:ext cx="7338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300" b="1" dirty="0"/>
              <a:t>y_{0} -&gt;</a:t>
            </a:r>
            <a:r>
              <a:rPr kumimoji="1" lang="ko-KR" altLang="en-US" sz="3300" b="1" dirty="0"/>
              <a:t> </a:t>
            </a:r>
            <a:r>
              <a:rPr kumimoji="1" lang="en-US" altLang="ko-KR" sz="3300" b="1" dirty="0"/>
              <a:t>y_{t}</a:t>
            </a:r>
            <a:endParaRPr kumimoji="1" lang="ko-KR" altLang="en-US" sz="33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E4205-9B99-00D4-C0B5-939E13CCDD9B}"/>
              </a:ext>
            </a:extLst>
          </p:cNvPr>
          <p:cNvSpPr txBox="1"/>
          <p:nvPr/>
        </p:nvSpPr>
        <p:spPr>
          <a:xfrm>
            <a:off x="3404139" y="6277361"/>
            <a:ext cx="8794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[</a:t>
            </a:r>
            <a:r>
              <a:rPr kumimoji="1" lang="ko-KR" altLang="en-US" sz="2400" b="1" dirty="0"/>
              <a:t>색상 통일</a:t>
            </a:r>
            <a:r>
              <a:rPr kumimoji="1" lang="en-US" altLang="ko-KR" sz="2400" b="1" dirty="0"/>
              <a:t>]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빨간색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= Mean</a:t>
            </a:r>
            <a:r>
              <a:rPr kumimoji="1" lang="en-US" altLang="ko-KR" sz="2400" b="1" dirty="0"/>
              <a:t>, </a:t>
            </a:r>
            <a:r>
              <a:rPr kumimoji="1" lang="ko-KR" altLang="en-US" sz="2400" b="1" dirty="0">
                <a:solidFill>
                  <a:srgbClr val="0070C0"/>
                </a:solidFill>
              </a:rPr>
              <a:t>파란색 </a:t>
            </a:r>
            <a:r>
              <a:rPr kumimoji="1" lang="en-US" altLang="ko-KR" sz="2400" b="1" dirty="0">
                <a:solidFill>
                  <a:srgbClr val="0070C0"/>
                </a:solidFill>
              </a:rPr>
              <a:t>= Std/Var</a:t>
            </a:r>
            <a:r>
              <a:rPr kumimoji="1" lang="en-US" altLang="ko-KR" sz="2400" b="1" dirty="0"/>
              <a:t> </a:t>
            </a:r>
            <a:r>
              <a:rPr kumimoji="1" lang="ko-KR" altLang="en-US" sz="2400" b="1" dirty="0"/>
              <a:t>관련된 </a:t>
            </a:r>
            <a:r>
              <a:rPr kumimoji="1" lang="en-US" altLang="ko-KR" sz="2400" b="1" dirty="0"/>
              <a:t>term</a:t>
            </a:r>
            <a:endParaRPr kumimoji="1" lang="ko-KR" altLang="en-US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5B4EB0-7FFD-B7D9-AD28-7A5AB9CE78A8}"/>
              </a:ext>
            </a:extLst>
          </p:cNvPr>
          <p:cNvSpPr/>
          <p:nvPr/>
        </p:nvSpPr>
        <p:spPr>
          <a:xfrm>
            <a:off x="1758719" y="1186976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D4EA3C-E404-78DC-4E43-6101A6D78963}"/>
              </a:ext>
            </a:extLst>
          </p:cNvPr>
          <p:cNvSpPr/>
          <p:nvPr/>
        </p:nvSpPr>
        <p:spPr>
          <a:xfrm>
            <a:off x="1758719" y="2596494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65A4DB-3230-9BF9-9FB8-F0F10C360BEA}"/>
              </a:ext>
            </a:extLst>
          </p:cNvPr>
          <p:cNvSpPr/>
          <p:nvPr/>
        </p:nvSpPr>
        <p:spPr>
          <a:xfrm>
            <a:off x="7673925" y="940216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8F8D37-CA02-4CBA-57D0-ADF8E9A138FD}"/>
              </a:ext>
            </a:extLst>
          </p:cNvPr>
          <p:cNvSpPr/>
          <p:nvPr/>
        </p:nvSpPr>
        <p:spPr>
          <a:xfrm>
            <a:off x="7673925" y="2349734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17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7D711-F885-616E-E17C-6FF9E38F1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90FD60E-5718-E03A-FD41-996E76B4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120" y="67963"/>
            <a:ext cx="5436934" cy="51542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8C35F35-D65F-A59E-DBF8-33B686FE82AD}"/>
              </a:ext>
            </a:extLst>
          </p:cNvPr>
          <p:cNvGrpSpPr/>
          <p:nvPr/>
        </p:nvGrpSpPr>
        <p:grpSpPr>
          <a:xfrm>
            <a:off x="61946" y="1721962"/>
            <a:ext cx="6280607" cy="2696478"/>
            <a:chOff x="179859" y="3216876"/>
            <a:chExt cx="5916141" cy="25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5E8288-AB3C-1831-02D1-06B00D409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300" y="4486876"/>
              <a:ext cx="4203700" cy="127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077C55-D2E8-B2CE-CAD9-5FF36358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59" y="3216876"/>
              <a:ext cx="4737100" cy="431800"/>
            </a:xfrm>
            <a:prstGeom prst="rect">
              <a:avLst/>
            </a:prstGeom>
          </p:spPr>
        </p:pic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0F334AD2-8322-8525-E589-6E7F86AA3B89}"/>
                </a:ext>
              </a:extLst>
            </p:cNvPr>
            <p:cNvSpPr/>
            <p:nvPr/>
          </p:nvSpPr>
          <p:spPr>
            <a:xfrm>
              <a:off x="2849539" y="3216876"/>
              <a:ext cx="1498412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5A7A107-8B16-5236-4068-55FA374814C2}"/>
                </a:ext>
              </a:extLst>
            </p:cNvPr>
            <p:cNvSpPr/>
            <p:nvPr/>
          </p:nvSpPr>
          <p:spPr>
            <a:xfrm>
              <a:off x="2760201" y="4561490"/>
              <a:ext cx="1135804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4CD8306-B3E3-542E-DD58-D6E2F825C5BB}"/>
                </a:ext>
              </a:extLst>
            </p:cNvPr>
            <p:cNvSpPr/>
            <p:nvPr/>
          </p:nvSpPr>
          <p:spPr>
            <a:xfrm>
              <a:off x="4139540" y="4561490"/>
              <a:ext cx="1837514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42CE101-9377-3C87-2DF1-20F46F037D04}"/>
                </a:ext>
              </a:extLst>
            </p:cNvPr>
            <p:cNvSpPr/>
            <p:nvPr/>
          </p:nvSpPr>
          <p:spPr>
            <a:xfrm>
              <a:off x="4421871" y="3254183"/>
              <a:ext cx="420066" cy="3571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C1DDD27-876D-ECFE-29BC-7006627EFD08}"/>
                </a:ext>
              </a:extLst>
            </p:cNvPr>
            <p:cNvSpPr/>
            <p:nvPr/>
          </p:nvSpPr>
          <p:spPr>
            <a:xfrm>
              <a:off x="2639505" y="4980590"/>
              <a:ext cx="2769990" cy="7762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아래쪽 화살표[D] 12">
              <a:extLst>
                <a:ext uri="{FF2B5EF4-FFF2-40B4-BE49-F238E27FC236}">
                  <a16:creationId xmlns:a16="http://schemas.microsoft.com/office/drawing/2014/main" id="{DACA5F28-9709-6787-8538-8E3E8FBF3882}"/>
                </a:ext>
              </a:extLst>
            </p:cNvPr>
            <p:cNvSpPr/>
            <p:nvPr/>
          </p:nvSpPr>
          <p:spPr>
            <a:xfrm>
              <a:off x="3731217" y="3808218"/>
              <a:ext cx="408323" cy="511533"/>
            </a:xfrm>
            <a:prstGeom prst="downArrow">
              <a:avLst>
                <a:gd name="adj1" fmla="val 30013"/>
                <a:gd name="adj2" fmla="val 500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58FE1F-CF6B-1DC7-10E1-995FFA6F1E7A}"/>
              </a:ext>
            </a:extLst>
          </p:cNvPr>
          <p:cNvGrpSpPr/>
          <p:nvPr/>
        </p:nvGrpSpPr>
        <p:grpSpPr>
          <a:xfrm>
            <a:off x="6709653" y="1533042"/>
            <a:ext cx="5459244" cy="3052233"/>
            <a:chOff x="6736254" y="3213100"/>
            <a:chExt cx="4614043" cy="25796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ABF702B-9EC9-18EE-4CAD-A06E3BF7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7097" y="4512276"/>
              <a:ext cx="4013200" cy="12446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551BD5-7B54-3AF9-79F2-B6DCBBA16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6254" y="3254183"/>
              <a:ext cx="4521200" cy="317500"/>
            </a:xfrm>
            <a:prstGeom prst="rect">
              <a:avLst/>
            </a:prstGeom>
          </p:spPr>
        </p:pic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1992B09A-DF2B-76A9-42DE-D116501D4D46}"/>
                </a:ext>
              </a:extLst>
            </p:cNvPr>
            <p:cNvSpPr/>
            <p:nvPr/>
          </p:nvSpPr>
          <p:spPr>
            <a:xfrm>
              <a:off x="8992836" y="3213100"/>
              <a:ext cx="1003324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09DEF9B5-F903-E842-B4C9-81F762B9BAB4}"/>
                </a:ext>
              </a:extLst>
            </p:cNvPr>
            <p:cNvSpPr/>
            <p:nvPr/>
          </p:nvSpPr>
          <p:spPr>
            <a:xfrm>
              <a:off x="10142483" y="3250407"/>
              <a:ext cx="1114971" cy="357186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30CA55-F508-A887-35E4-020C28F70823}"/>
                </a:ext>
              </a:extLst>
            </p:cNvPr>
            <p:cNvSpPr/>
            <p:nvPr/>
          </p:nvSpPr>
          <p:spPr>
            <a:xfrm>
              <a:off x="9685941" y="3397470"/>
              <a:ext cx="278689" cy="142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0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16D85F7-3323-865D-A071-E3F6D04B29FD}"/>
                </a:ext>
              </a:extLst>
            </p:cNvPr>
            <p:cNvSpPr/>
            <p:nvPr/>
          </p:nvSpPr>
          <p:spPr>
            <a:xfrm>
              <a:off x="8220326" y="4512276"/>
              <a:ext cx="881633" cy="431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ED3656AB-5790-7AB5-3BD7-36207406A00E}"/>
                </a:ext>
              </a:extLst>
            </p:cNvPr>
            <p:cNvSpPr/>
            <p:nvPr/>
          </p:nvSpPr>
          <p:spPr>
            <a:xfrm>
              <a:off x="9343696" y="4548186"/>
              <a:ext cx="1913757" cy="35718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3113DC64-3CA5-9CD5-95BE-3556162F7420}"/>
                </a:ext>
              </a:extLst>
            </p:cNvPr>
            <p:cNvSpPr/>
            <p:nvPr/>
          </p:nvSpPr>
          <p:spPr>
            <a:xfrm>
              <a:off x="8167500" y="4941282"/>
              <a:ext cx="2983976" cy="851504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아래쪽 화살표[D] 23">
              <a:extLst>
                <a:ext uri="{FF2B5EF4-FFF2-40B4-BE49-F238E27FC236}">
                  <a16:creationId xmlns:a16="http://schemas.microsoft.com/office/drawing/2014/main" id="{5E2909DA-1501-2FE8-47F9-A96D466F53B5}"/>
                </a:ext>
              </a:extLst>
            </p:cNvPr>
            <p:cNvSpPr/>
            <p:nvPr/>
          </p:nvSpPr>
          <p:spPr>
            <a:xfrm>
              <a:off x="9760468" y="3814885"/>
              <a:ext cx="408323" cy="511533"/>
            </a:xfrm>
            <a:prstGeom prst="downArrow">
              <a:avLst>
                <a:gd name="adj1" fmla="val 30013"/>
                <a:gd name="adj2" fmla="val 500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9510C-A0A6-917B-1EE2-8D95C0F571AD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1. Forward Process</a:t>
            </a:r>
            <a:endParaRPr kumimoji="1"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342232-5EFE-23E1-FEE9-6DF9C075A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555" y="236983"/>
            <a:ext cx="7200900" cy="27051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67EF67-F817-A64A-2E95-9A0BE5DC062C}"/>
              </a:ext>
            </a:extLst>
          </p:cNvPr>
          <p:cNvSpPr/>
          <p:nvPr/>
        </p:nvSpPr>
        <p:spPr>
          <a:xfrm>
            <a:off x="9217984" y="3594331"/>
            <a:ext cx="405341" cy="51089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D9D44E-8BE6-75B9-8807-E7305CD945CB}"/>
              </a:ext>
            </a:extLst>
          </p:cNvPr>
          <p:cNvSpPr/>
          <p:nvPr/>
        </p:nvSpPr>
        <p:spPr>
          <a:xfrm>
            <a:off x="10770963" y="3621111"/>
            <a:ext cx="405341" cy="51089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A2933-D328-07D6-E39D-EF210B2BC4D4}"/>
              </a:ext>
            </a:extLst>
          </p:cNvPr>
          <p:cNvSpPr txBox="1"/>
          <p:nvPr/>
        </p:nvSpPr>
        <p:spPr>
          <a:xfrm>
            <a:off x="3404139" y="6277361"/>
            <a:ext cx="8794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[</a:t>
            </a:r>
            <a:r>
              <a:rPr kumimoji="1" lang="ko-KR" altLang="en-US" sz="2400" b="1" dirty="0"/>
              <a:t>색상 통일</a:t>
            </a:r>
            <a:r>
              <a:rPr kumimoji="1" lang="en-US" altLang="ko-KR" sz="2400" b="1" dirty="0"/>
              <a:t>]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빨간색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= Mean</a:t>
            </a:r>
            <a:r>
              <a:rPr kumimoji="1" lang="en-US" altLang="ko-KR" sz="2400" b="1" dirty="0"/>
              <a:t>, </a:t>
            </a:r>
            <a:r>
              <a:rPr kumimoji="1" lang="ko-KR" altLang="en-US" sz="2400" b="1" dirty="0">
                <a:solidFill>
                  <a:srgbClr val="0070C0"/>
                </a:solidFill>
              </a:rPr>
              <a:t>파란색 </a:t>
            </a:r>
            <a:r>
              <a:rPr kumimoji="1" lang="en-US" altLang="ko-KR" sz="2400" b="1" dirty="0">
                <a:solidFill>
                  <a:srgbClr val="0070C0"/>
                </a:solidFill>
              </a:rPr>
              <a:t>= Std/Var</a:t>
            </a:r>
            <a:r>
              <a:rPr kumimoji="1" lang="en-US" altLang="ko-KR" sz="2400" b="1" dirty="0"/>
              <a:t> </a:t>
            </a:r>
            <a:r>
              <a:rPr kumimoji="1" lang="ko-KR" altLang="en-US" sz="2400" b="1" dirty="0"/>
              <a:t>관련된 </a:t>
            </a:r>
            <a:r>
              <a:rPr kumimoji="1" lang="en-US" altLang="ko-KR" sz="2400" b="1" dirty="0"/>
              <a:t>term</a:t>
            </a:r>
            <a:endParaRPr kumimoji="1"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2D8F1-9638-1009-CBC1-DCFBF02AAD06}"/>
              </a:ext>
            </a:extLst>
          </p:cNvPr>
          <p:cNvSpPr txBox="1"/>
          <p:nvPr/>
        </p:nvSpPr>
        <p:spPr>
          <a:xfrm>
            <a:off x="2267159" y="4805178"/>
            <a:ext cx="7338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300" b="1" dirty="0"/>
              <a:t>y_{t-1} -&gt;</a:t>
            </a:r>
            <a:r>
              <a:rPr kumimoji="1" lang="ko-KR" altLang="en-US" sz="3300" b="1" dirty="0"/>
              <a:t> </a:t>
            </a:r>
            <a:r>
              <a:rPr kumimoji="1" lang="en-US" altLang="ko-KR" sz="3300" b="1" dirty="0"/>
              <a:t>y_{t}</a:t>
            </a:r>
            <a:endParaRPr kumimoji="1" lang="ko-KR" altLang="en-US" sz="33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700B3-2EBD-C131-8877-AF108012728F}"/>
              </a:ext>
            </a:extLst>
          </p:cNvPr>
          <p:cNvSpPr txBox="1"/>
          <p:nvPr/>
        </p:nvSpPr>
        <p:spPr>
          <a:xfrm>
            <a:off x="8555143" y="4762690"/>
            <a:ext cx="7338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300" b="1" dirty="0"/>
              <a:t>y_{0} -&gt;</a:t>
            </a:r>
            <a:r>
              <a:rPr kumimoji="1" lang="ko-KR" altLang="en-US" sz="3300" b="1" dirty="0"/>
              <a:t> </a:t>
            </a:r>
            <a:r>
              <a:rPr kumimoji="1" lang="en-US" altLang="ko-KR" sz="3300" b="1" dirty="0"/>
              <a:t>y_{t}</a:t>
            </a:r>
            <a:endParaRPr kumimoji="1" lang="ko-KR" alt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100277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9A8-1359-C324-4D84-BE8F04CB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4C97E-D4FE-761E-DD9F-FB2D4D48B9B7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2. Reverse Process</a:t>
            </a:r>
            <a:endParaRPr kumimoji="1"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F47C0-403E-44CF-8FAA-03D6A833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5" y="5132916"/>
            <a:ext cx="4303335" cy="4330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F9B81C-DEA5-1D8D-7828-E183F106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70" y="5134156"/>
            <a:ext cx="4724400" cy="43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6B218E-D8AA-45CA-8AC5-7E810B4C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5" y="2863453"/>
            <a:ext cx="4303335" cy="4330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7F46408-4DD6-945E-5EE4-FE815F48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70" y="2864693"/>
            <a:ext cx="4724400" cy="4318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2AE22A-386A-CCED-DCC8-D18247FBCC06}"/>
              </a:ext>
            </a:extLst>
          </p:cNvPr>
          <p:cNvSpPr/>
          <p:nvPr/>
        </p:nvSpPr>
        <p:spPr>
          <a:xfrm>
            <a:off x="2609384" y="2863453"/>
            <a:ext cx="2219093" cy="43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CAE23D-880E-887D-9083-8BB827084C6D}"/>
              </a:ext>
            </a:extLst>
          </p:cNvPr>
          <p:cNvSpPr/>
          <p:nvPr/>
        </p:nvSpPr>
        <p:spPr>
          <a:xfrm>
            <a:off x="8348545" y="2887305"/>
            <a:ext cx="2088995" cy="43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081FF7-C09C-08BF-25E9-0FEA0A1144FA}"/>
              </a:ext>
            </a:extLst>
          </p:cNvPr>
          <p:cNvSpPr txBox="1"/>
          <p:nvPr/>
        </p:nvSpPr>
        <p:spPr>
          <a:xfrm>
            <a:off x="1940312" y="1870755"/>
            <a:ext cx="33119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u="sng" dirty="0"/>
              <a:t>Prediction</a:t>
            </a:r>
            <a:endParaRPr kumimoji="1" lang="ko-KR" altLang="en-US" sz="2300" b="1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48317A-8952-DE57-8B5F-8B733ACC2818}"/>
              </a:ext>
            </a:extLst>
          </p:cNvPr>
          <p:cNvSpPr txBox="1"/>
          <p:nvPr/>
        </p:nvSpPr>
        <p:spPr>
          <a:xfrm>
            <a:off x="8595732" y="1911812"/>
            <a:ext cx="33119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u="sng" dirty="0"/>
              <a:t>Target</a:t>
            </a:r>
            <a:endParaRPr kumimoji="1" lang="ko-KR" altLang="en-US" sz="2300" b="1" u="sng" dirty="0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6EADBAE7-3140-7F83-5C93-8A75D834C5A3}"/>
              </a:ext>
            </a:extLst>
          </p:cNvPr>
          <p:cNvSpPr/>
          <p:nvPr/>
        </p:nvSpPr>
        <p:spPr>
          <a:xfrm>
            <a:off x="5434360" y="2837657"/>
            <a:ext cx="769434" cy="484632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왼쪽/오른쪽 화살표[L] 33">
            <a:extLst>
              <a:ext uri="{FF2B5EF4-FFF2-40B4-BE49-F238E27FC236}">
                <a16:creationId xmlns:a16="http://schemas.microsoft.com/office/drawing/2014/main" id="{E5ED7749-302B-8D51-3F63-75C735A60A06}"/>
              </a:ext>
            </a:extLst>
          </p:cNvPr>
          <p:cNvSpPr/>
          <p:nvPr/>
        </p:nvSpPr>
        <p:spPr>
          <a:xfrm>
            <a:off x="5413786" y="5107120"/>
            <a:ext cx="769434" cy="484632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593F9923-4895-0EBF-B6B3-4F10C6D5712C}"/>
              </a:ext>
            </a:extLst>
          </p:cNvPr>
          <p:cNvSpPr/>
          <p:nvPr/>
        </p:nvSpPr>
        <p:spPr>
          <a:xfrm>
            <a:off x="8595732" y="3672758"/>
            <a:ext cx="1016572" cy="892717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CA6EAE88-9626-86CC-9668-EBAA5E1E2AE4}"/>
              </a:ext>
            </a:extLst>
          </p:cNvPr>
          <p:cNvSpPr/>
          <p:nvPr/>
        </p:nvSpPr>
        <p:spPr>
          <a:xfrm>
            <a:off x="2303006" y="3707095"/>
            <a:ext cx="1016572" cy="892717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D42CFA0-653E-8BEB-445D-586FDB0B11BE}"/>
              </a:ext>
            </a:extLst>
          </p:cNvPr>
          <p:cNvSpPr/>
          <p:nvPr/>
        </p:nvSpPr>
        <p:spPr>
          <a:xfrm>
            <a:off x="2685632" y="5081374"/>
            <a:ext cx="1016573" cy="529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1D58972-2120-3A5A-96DA-8FCCE16C2C39}"/>
              </a:ext>
            </a:extLst>
          </p:cNvPr>
          <p:cNvSpPr/>
          <p:nvPr/>
        </p:nvSpPr>
        <p:spPr>
          <a:xfrm>
            <a:off x="3846598" y="5062651"/>
            <a:ext cx="1016573" cy="5291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BAF4EE4A-226D-3BCD-AB33-A80805940AA1}"/>
              </a:ext>
            </a:extLst>
          </p:cNvPr>
          <p:cNvSpPr/>
          <p:nvPr/>
        </p:nvSpPr>
        <p:spPr>
          <a:xfrm>
            <a:off x="8315756" y="5081374"/>
            <a:ext cx="1016573" cy="529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50439863-FE78-19EE-B62A-205C501660A8}"/>
              </a:ext>
            </a:extLst>
          </p:cNvPr>
          <p:cNvSpPr/>
          <p:nvPr/>
        </p:nvSpPr>
        <p:spPr>
          <a:xfrm>
            <a:off x="9376363" y="5062651"/>
            <a:ext cx="1016573" cy="5291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8C9690-3BD9-ABCC-C2E6-37D3941E6D91}"/>
              </a:ext>
            </a:extLst>
          </p:cNvPr>
          <p:cNvSpPr/>
          <p:nvPr/>
        </p:nvSpPr>
        <p:spPr>
          <a:xfrm>
            <a:off x="564554" y="2054641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789700-F273-DDC3-65EE-EA1FC82A9D13}"/>
              </a:ext>
            </a:extLst>
          </p:cNvPr>
          <p:cNvSpPr/>
          <p:nvPr/>
        </p:nvSpPr>
        <p:spPr>
          <a:xfrm>
            <a:off x="564554" y="4407348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975858-F17D-EDC6-5D8A-70B43F33F70A}"/>
              </a:ext>
            </a:extLst>
          </p:cNvPr>
          <p:cNvSpPr/>
          <p:nvPr/>
        </p:nvSpPr>
        <p:spPr>
          <a:xfrm>
            <a:off x="6597520" y="1989630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697639-65CE-5B62-0D19-0DA603E6430F}"/>
              </a:ext>
            </a:extLst>
          </p:cNvPr>
          <p:cNvSpPr/>
          <p:nvPr/>
        </p:nvSpPr>
        <p:spPr>
          <a:xfrm>
            <a:off x="6597520" y="4342337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19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0986E-2641-A8CD-451B-43DC28AB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F54DD6-9A1C-D15F-4383-24CAA45AC770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2. Reverse Process</a:t>
            </a:r>
            <a:endParaRPr kumimoji="1"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4652D-0443-C946-7884-CA032FDC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5" y="5132916"/>
            <a:ext cx="4303335" cy="4330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123C61A-B4E4-B468-F373-C93492D5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70" y="5134156"/>
            <a:ext cx="4724400" cy="431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81948E-EEE0-31AB-1FC6-1555C7A5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5" y="2863453"/>
            <a:ext cx="4303335" cy="4330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C893B9B-F343-5F26-B80A-79B0A3C3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70" y="2864693"/>
            <a:ext cx="4724400" cy="4318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AFAEEE-10F0-9E99-E7FD-2557CA12C2DF}"/>
              </a:ext>
            </a:extLst>
          </p:cNvPr>
          <p:cNvSpPr/>
          <p:nvPr/>
        </p:nvSpPr>
        <p:spPr>
          <a:xfrm>
            <a:off x="2609384" y="2863453"/>
            <a:ext cx="2219093" cy="43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85134E-B66F-7A47-CD83-B2A71ACA372A}"/>
              </a:ext>
            </a:extLst>
          </p:cNvPr>
          <p:cNvSpPr/>
          <p:nvPr/>
        </p:nvSpPr>
        <p:spPr>
          <a:xfrm>
            <a:off x="8348545" y="2887305"/>
            <a:ext cx="2088995" cy="43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2E8A1-CE99-2130-8D54-BF178961C610}"/>
              </a:ext>
            </a:extLst>
          </p:cNvPr>
          <p:cNvSpPr txBox="1"/>
          <p:nvPr/>
        </p:nvSpPr>
        <p:spPr>
          <a:xfrm>
            <a:off x="1940312" y="1870755"/>
            <a:ext cx="33119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u="sng" dirty="0"/>
              <a:t>Prediction</a:t>
            </a:r>
            <a:endParaRPr kumimoji="1" lang="ko-KR" altLang="en-US" sz="2300" b="1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9FEAB6-EE97-32DD-B8D1-BCB31740972F}"/>
              </a:ext>
            </a:extLst>
          </p:cNvPr>
          <p:cNvSpPr txBox="1"/>
          <p:nvPr/>
        </p:nvSpPr>
        <p:spPr>
          <a:xfrm>
            <a:off x="8595732" y="1911812"/>
            <a:ext cx="33119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u="sng" dirty="0"/>
              <a:t>Target</a:t>
            </a:r>
            <a:endParaRPr kumimoji="1" lang="ko-KR" altLang="en-US" sz="2300" b="1" u="sng" dirty="0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9CF70EBD-65A5-5CED-C06E-CCBCEC97225B}"/>
              </a:ext>
            </a:extLst>
          </p:cNvPr>
          <p:cNvSpPr/>
          <p:nvPr/>
        </p:nvSpPr>
        <p:spPr>
          <a:xfrm>
            <a:off x="5434360" y="2837657"/>
            <a:ext cx="769434" cy="484632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왼쪽/오른쪽 화살표[L] 33">
            <a:extLst>
              <a:ext uri="{FF2B5EF4-FFF2-40B4-BE49-F238E27FC236}">
                <a16:creationId xmlns:a16="http://schemas.microsoft.com/office/drawing/2014/main" id="{865A39CA-D619-8C62-7AAD-6FCCA5613BC0}"/>
              </a:ext>
            </a:extLst>
          </p:cNvPr>
          <p:cNvSpPr/>
          <p:nvPr/>
        </p:nvSpPr>
        <p:spPr>
          <a:xfrm>
            <a:off x="5413786" y="5107120"/>
            <a:ext cx="769434" cy="484632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14853EC0-36C4-C309-9882-81408AAE3E88}"/>
              </a:ext>
            </a:extLst>
          </p:cNvPr>
          <p:cNvSpPr/>
          <p:nvPr/>
        </p:nvSpPr>
        <p:spPr>
          <a:xfrm>
            <a:off x="8595732" y="3672758"/>
            <a:ext cx="1016572" cy="892717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55E846E3-563E-0C06-51EE-503C67F5D867}"/>
              </a:ext>
            </a:extLst>
          </p:cNvPr>
          <p:cNvSpPr/>
          <p:nvPr/>
        </p:nvSpPr>
        <p:spPr>
          <a:xfrm>
            <a:off x="2303006" y="3707095"/>
            <a:ext cx="1016572" cy="892717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0334BFB-226B-FE22-B985-E90638182C42}"/>
              </a:ext>
            </a:extLst>
          </p:cNvPr>
          <p:cNvSpPr/>
          <p:nvPr/>
        </p:nvSpPr>
        <p:spPr>
          <a:xfrm>
            <a:off x="2685632" y="5081374"/>
            <a:ext cx="1016573" cy="529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9B06419-6F7A-744B-A705-855325AA4717}"/>
              </a:ext>
            </a:extLst>
          </p:cNvPr>
          <p:cNvSpPr/>
          <p:nvPr/>
        </p:nvSpPr>
        <p:spPr>
          <a:xfrm>
            <a:off x="3846598" y="5062651"/>
            <a:ext cx="1016573" cy="5291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1D6214F4-A15A-0FAC-4F90-F35BFB6035A8}"/>
              </a:ext>
            </a:extLst>
          </p:cNvPr>
          <p:cNvSpPr/>
          <p:nvPr/>
        </p:nvSpPr>
        <p:spPr>
          <a:xfrm>
            <a:off x="8315756" y="5081374"/>
            <a:ext cx="1016573" cy="529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53F20E01-E04B-F340-7637-BFC480422AE0}"/>
              </a:ext>
            </a:extLst>
          </p:cNvPr>
          <p:cNvSpPr/>
          <p:nvPr/>
        </p:nvSpPr>
        <p:spPr>
          <a:xfrm>
            <a:off x="9376363" y="5062651"/>
            <a:ext cx="1016573" cy="52910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C47BB-22F7-368B-B3C6-E35EA603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77" y="757781"/>
            <a:ext cx="6975638" cy="3930797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0E425B2-B971-709A-1C42-DED14F0DCC86}"/>
              </a:ext>
            </a:extLst>
          </p:cNvPr>
          <p:cNvSpPr/>
          <p:nvPr/>
        </p:nvSpPr>
        <p:spPr>
          <a:xfrm>
            <a:off x="2896134" y="2793188"/>
            <a:ext cx="492526" cy="2189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4F02330-05DA-414D-1EC4-4C0BA11D8F09}"/>
              </a:ext>
            </a:extLst>
          </p:cNvPr>
          <p:cNvSpPr/>
          <p:nvPr/>
        </p:nvSpPr>
        <p:spPr>
          <a:xfrm>
            <a:off x="3437963" y="2767392"/>
            <a:ext cx="299174" cy="24474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B30989F-6647-ED91-4FAA-98B9511EB1C4}"/>
              </a:ext>
            </a:extLst>
          </p:cNvPr>
          <p:cNvSpPr/>
          <p:nvPr/>
        </p:nvSpPr>
        <p:spPr>
          <a:xfrm>
            <a:off x="2585954" y="2773465"/>
            <a:ext cx="260877" cy="21895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6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4E45B6F-A837-5B51-2B85-C60758984183}"/>
              </a:ext>
            </a:extLst>
          </p:cNvPr>
          <p:cNvSpPr/>
          <p:nvPr/>
        </p:nvSpPr>
        <p:spPr>
          <a:xfrm>
            <a:off x="2135017" y="5088397"/>
            <a:ext cx="474367" cy="51391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6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7A21C8-57A2-0D09-97D2-8B6E605BF9D9}"/>
              </a:ext>
            </a:extLst>
          </p:cNvPr>
          <p:cNvCxnSpPr>
            <a:stCxn id="9" idx="0"/>
          </p:cNvCxnSpPr>
          <p:nvPr/>
        </p:nvCxnSpPr>
        <p:spPr>
          <a:xfrm flipV="1">
            <a:off x="2372201" y="3012141"/>
            <a:ext cx="313431" cy="207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6E40F7-B480-E4B5-8FF3-13916BC30EDC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3127498" y="3014177"/>
            <a:ext cx="66421" cy="2067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C90D43-FF3B-0CC2-1A89-4EE1FE7DDAF5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3569364" y="3053698"/>
            <a:ext cx="785521" cy="2008953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A5AF8B-2A64-ACCA-84B8-07E32C9085A0}"/>
              </a:ext>
            </a:extLst>
          </p:cNvPr>
          <p:cNvSpPr txBox="1"/>
          <p:nvPr/>
        </p:nvSpPr>
        <p:spPr>
          <a:xfrm>
            <a:off x="779936" y="5891609"/>
            <a:ext cx="8134534" cy="869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/>
              <a:t>모델의 입력</a:t>
            </a:r>
            <a:r>
              <a:rPr kumimoji="1" lang="ko-KR" altLang="en-US" dirty="0"/>
              <a:t>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</a:t>
            </a:r>
            <a:r>
              <a:rPr kumimoji="1" lang="en-US" altLang="ko-KR" dirty="0"/>
              <a:t>diffusion</a:t>
            </a:r>
            <a:r>
              <a:rPr kumimoji="1" lang="ko-KR" altLang="en-US" dirty="0"/>
              <a:t>에서 들어가는 </a:t>
            </a:r>
            <a:r>
              <a:rPr kumimoji="1" lang="en-US" altLang="ko-KR" b="1" dirty="0" err="1">
                <a:solidFill>
                  <a:schemeClr val="accent6"/>
                </a:solidFill>
              </a:rPr>
              <a:t>Y_t</a:t>
            </a:r>
            <a:r>
              <a:rPr kumimoji="1" lang="en-US" altLang="ko-KR" dirty="0"/>
              <a:t> </a:t>
            </a:r>
            <a:r>
              <a:rPr kumimoji="1" lang="ko-KR" altLang="en-US" dirty="0"/>
              <a:t>뿐만이 아니라</a:t>
            </a:r>
            <a:r>
              <a:rPr kumimoji="1"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Y_0_hat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</a:t>
            </a:r>
            <a:r>
              <a:rPr kumimoji="1" lang="en-US" altLang="ko-KR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g_x</a:t>
            </a:r>
            <a:r>
              <a:rPr kumimoji="1" lang="ko-KR" altLang="en-US" dirty="0"/>
              <a:t>가 모두 들어가는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6706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71FC-B8E9-581A-EFAF-8BCB0B12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32804-E90B-5275-52D6-D0746874A2A1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 Loss Function</a:t>
            </a:r>
            <a:endParaRPr kumimoji="1"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AC812-13A4-ECE6-4B1A-84EF458B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1792238"/>
            <a:ext cx="5801666" cy="801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7344C-8B5A-3C10-8FAA-F510A7BC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31" y="4264215"/>
            <a:ext cx="9026937" cy="2156541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E8CF28D-1C25-FDAF-3EA3-D6B523A0BCBF}"/>
              </a:ext>
            </a:extLst>
          </p:cNvPr>
          <p:cNvSpPr/>
          <p:nvPr/>
        </p:nvSpPr>
        <p:spPr>
          <a:xfrm>
            <a:off x="4410031" y="1792238"/>
            <a:ext cx="2065890" cy="707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656BC6E-7715-5C54-C7D6-B56D4D77AF20}"/>
              </a:ext>
            </a:extLst>
          </p:cNvPr>
          <p:cNvSpPr/>
          <p:nvPr/>
        </p:nvSpPr>
        <p:spPr>
          <a:xfrm>
            <a:off x="3250466" y="5259329"/>
            <a:ext cx="1957638" cy="82254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C2158ED-1CCE-A4AD-31F0-D1919C60C5C4}"/>
              </a:ext>
            </a:extLst>
          </p:cNvPr>
          <p:cNvSpPr/>
          <p:nvPr/>
        </p:nvSpPr>
        <p:spPr>
          <a:xfrm>
            <a:off x="5497102" y="4984776"/>
            <a:ext cx="4892602" cy="143598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E8E3890B-B996-2522-05F2-5479AC2FD028}"/>
              </a:ext>
            </a:extLst>
          </p:cNvPr>
          <p:cNvSpPr/>
          <p:nvPr/>
        </p:nvSpPr>
        <p:spPr>
          <a:xfrm>
            <a:off x="4988816" y="2826481"/>
            <a:ext cx="915027" cy="1098848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274F7-F79A-B85E-565A-BC5AFEBAA85A}"/>
              </a:ext>
            </a:extLst>
          </p:cNvPr>
          <p:cNvSpPr txBox="1"/>
          <p:nvPr/>
        </p:nvSpPr>
        <p:spPr>
          <a:xfrm>
            <a:off x="3374066" y="3985929"/>
            <a:ext cx="215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FF0000"/>
                </a:solidFill>
              </a:rPr>
              <a:t>논문에 </a:t>
            </a:r>
            <a:r>
              <a:rPr kumimoji="1" lang="en-US" altLang="ko-KR" sz="1400" b="1" dirty="0">
                <a:solidFill>
                  <a:srgbClr val="FF0000"/>
                </a:solidFill>
              </a:rPr>
              <a:t>( )</a:t>
            </a:r>
            <a:r>
              <a:rPr kumimoji="1" lang="ko-KR" altLang="en-US" sz="1400" b="1" dirty="0">
                <a:solidFill>
                  <a:srgbClr val="FF0000"/>
                </a:solidFill>
              </a:rPr>
              <a:t>누락 오타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6C160-711E-2A91-0ED8-FF9915BE1621}"/>
              </a:ext>
            </a:extLst>
          </p:cNvPr>
          <p:cNvSpPr txBox="1"/>
          <p:nvPr/>
        </p:nvSpPr>
        <p:spPr>
          <a:xfrm>
            <a:off x="4451377" y="4282824"/>
            <a:ext cx="67634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3300" dirty="0">
                <a:solidFill>
                  <a:srgbClr val="FF0000"/>
                </a:solidFill>
              </a:rPr>
              <a:t>(        )</a:t>
            </a:r>
            <a:endParaRPr lang="ko-KR" altLang="en-US" sz="3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219B2D-3305-2328-3ABF-1E54B8B794E5}"/>
              </a:ext>
            </a:extLst>
          </p:cNvPr>
          <p:cNvSpPr/>
          <p:nvPr/>
        </p:nvSpPr>
        <p:spPr>
          <a:xfrm>
            <a:off x="6931703" y="1792238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C71C4-C8B3-6A26-F7C8-BA032FE3018B}"/>
              </a:ext>
            </a:extLst>
          </p:cNvPr>
          <p:cNvSpPr/>
          <p:nvPr/>
        </p:nvSpPr>
        <p:spPr>
          <a:xfrm>
            <a:off x="9050960" y="4181036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74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CDAE-8057-3844-FE34-8C95BD6B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C6BEC-925F-1195-597B-203CB2739937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 Loss Function</a:t>
            </a:r>
            <a:endParaRPr kumimoji="1"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691C8-8F21-C51F-1F6C-FB0184C7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1792238"/>
            <a:ext cx="5801666" cy="801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3A071F-8532-942E-E7C2-08061CB3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31" y="4264215"/>
            <a:ext cx="9026937" cy="2156541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5517FA6-AB8D-8565-A2E2-6AE8B238D445}"/>
              </a:ext>
            </a:extLst>
          </p:cNvPr>
          <p:cNvSpPr/>
          <p:nvPr/>
        </p:nvSpPr>
        <p:spPr>
          <a:xfrm>
            <a:off x="4410031" y="1792238"/>
            <a:ext cx="2065890" cy="707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2B754A8-BFF4-BB39-75AB-910EFD9A9E71}"/>
              </a:ext>
            </a:extLst>
          </p:cNvPr>
          <p:cNvSpPr/>
          <p:nvPr/>
        </p:nvSpPr>
        <p:spPr>
          <a:xfrm>
            <a:off x="3250466" y="5259329"/>
            <a:ext cx="1957638" cy="82254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20334DA-EE42-BAAE-4252-23AA4DACECBA}"/>
              </a:ext>
            </a:extLst>
          </p:cNvPr>
          <p:cNvSpPr/>
          <p:nvPr/>
        </p:nvSpPr>
        <p:spPr>
          <a:xfrm>
            <a:off x="5497102" y="4984776"/>
            <a:ext cx="4892602" cy="143598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DEE03BF9-9032-E22C-3883-E76E38F7A4B5}"/>
              </a:ext>
            </a:extLst>
          </p:cNvPr>
          <p:cNvSpPr/>
          <p:nvPr/>
        </p:nvSpPr>
        <p:spPr>
          <a:xfrm>
            <a:off x="4988816" y="2826481"/>
            <a:ext cx="915027" cy="1098848"/>
          </a:xfrm>
          <a:prstGeom prst="downArrow">
            <a:avLst>
              <a:gd name="adj1" fmla="val 30013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10FC-A726-E175-645C-AFFC53B6C226}"/>
              </a:ext>
            </a:extLst>
          </p:cNvPr>
          <p:cNvSpPr txBox="1"/>
          <p:nvPr/>
        </p:nvSpPr>
        <p:spPr>
          <a:xfrm>
            <a:off x="3374066" y="3985929"/>
            <a:ext cx="215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FF0000"/>
                </a:solidFill>
              </a:rPr>
              <a:t>논문에 </a:t>
            </a:r>
            <a:r>
              <a:rPr kumimoji="1" lang="en-US" altLang="ko-KR" sz="1400" b="1" dirty="0">
                <a:solidFill>
                  <a:srgbClr val="FF0000"/>
                </a:solidFill>
              </a:rPr>
              <a:t>( )</a:t>
            </a:r>
            <a:r>
              <a:rPr kumimoji="1" lang="ko-KR" altLang="en-US" sz="1400" b="1" dirty="0">
                <a:solidFill>
                  <a:srgbClr val="FF0000"/>
                </a:solidFill>
              </a:rPr>
              <a:t>누락 오타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89A5F-3B3F-E408-1660-657D80BA0898}"/>
              </a:ext>
            </a:extLst>
          </p:cNvPr>
          <p:cNvSpPr txBox="1"/>
          <p:nvPr/>
        </p:nvSpPr>
        <p:spPr>
          <a:xfrm>
            <a:off x="4451377" y="4282824"/>
            <a:ext cx="67634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3300" dirty="0">
                <a:solidFill>
                  <a:srgbClr val="FF0000"/>
                </a:solidFill>
              </a:rPr>
              <a:t>(        )</a:t>
            </a:r>
            <a:endParaRPr lang="ko-KR" altLang="en-US" sz="3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BAC7C5-4904-8D3C-E64F-7C57F4EB28B6}"/>
              </a:ext>
            </a:extLst>
          </p:cNvPr>
          <p:cNvSpPr/>
          <p:nvPr/>
        </p:nvSpPr>
        <p:spPr>
          <a:xfrm>
            <a:off x="6931703" y="1792238"/>
            <a:ext cx="914400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5B813C-216F-44E0-C653-FAE22B0D1A75}"/>
              </a:ext>
            </a:extLst>
          </p:cNvPr>
          <p:cNvSpPr/>
          <p:nvPr/>
        </p:nvSpPr>
        <p:spPr>
          <a:xfrm>
            <a:off x="9050960" y="4181036"/>
            <a:ext cx="1137374" cy="446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NSDiff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623A2-478C-C42B-D365-F349E80C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35" y="249137"/>
            <a:ext cx="5212419" cy="381754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25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12030-35D3-767A-65CD-A349F1BE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8AB68-09D8-F628-A806-9AECAFDD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" y="1363351"/>
            <a:ext cx="5970814" cy="5335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92EACF-432B-6011-D3E4-BF87257A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78" y="309725"/>
            <a:ext cx="5620401" cy="623855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59A3EE7-8A7D-BC70-E911-59CD38635ADC}"/>
              </a:ext>
            </a:extLst>
          </p:cNvPr>
          <p:cNvSpPr/>
          <p:nvPr/>
        </p:nvSpPr>
        <p:spPr>
          <a:xfrm>
            <a:off x="1397324" y="2302377"/>
            <a:ext cx="633607" cy="383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F8B9BD8-06A2-1871-A2F0-715FE1AAE01D}"/>
              </a:ext>
            </a:extLst>
          </p:cNvPr>
          <p:cNvSpPr/>
          <p:nvPr/>
        </p:nvSpPr>
        <p:spPr>
          <a:xfrm>
            <a:off x="2387122" y="5303113"/>
            <a:ext cx="633607" cy="383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D9AA656-1AA6-4081-5681-43CA618C4ED2}"/>
              </a:ext>
            </a:extLst>
          </p:cNvPr>
          <p:cNvSpPr/>
          <p:nvPr/>
        </p:nvSpPr>
        <p:spPr>
          <a:xfrm>
            <a:off x="3108989" y="5303113"/>
            <a:ext cx="731491" cy="3830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9930E7C-F80E-084D-5F66-1FC2B6716E6C}"/>
              </a:ext>
            </a:extLst>
          </p:cNvPr>
          <p:cNvSpPr/>
          <p:nvPr/>
        </p:nvSpPr>
        <p:spPr>
          <a:xfrm>
            <a:off x="1397324" y="2685449"/>
            <a:ext cx="633607" cy="29838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D893435-9181-406F-C75D-AC9ECE030175}"/>
              </a:ext>
            </a:extLst>
          </p:cNvPr>
          <p:cNvSpPr/>
          <p:nvPr/>
        </p:nvSpPr>
        <p:spPr>
          <a:xfrm>
            <a:off x="1476132" y="4659086"/>
            <a:ext cx="3063211" cy="4789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E8D84-BFC8-CF27-0845-865C8C856BCA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4. Pseudo-code</a:t>
            </a:r>
            <a:endParaRPr kumimoji="1" lang="ko-KR" altLang="en-US" sz="4000" b="1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1096AAB-BB00-7888-6719-BB0A65ABEEAF}"/>
              </a:ext>
            </a:extLst>
          </p:cNvPr>
          <p:cNvSpPr/>
          <p:nvPr/>
        </p:nvSpPr>
        <p:spPr>
          <a:xfrm>
            <a:off x="8368536" y="878644"/>
            <a:ext cx="670961" cy="383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3F79DA4-324D-D1EA-D117-24428F7676FC}"/>
              </a:ext>
            </a:extLst>
          </p:cNvPr>
          <p:cNvSpPr/>
          <p:nvPr/>
        </p:nvSpPr>
        <p:spPr>
          <a:xfrm>
            <a:off x="9095702" y="887351"/>
            <a:ext cx="670961" cy="3830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2C2E1B9-936B-BF2D-9A58-09F06DF3784B}"/>
              </a:ext>
            </a:extLst>
          </p:cNvPr>
          <p:cNvSpPr/>
          <p:nvPr/>
        </p:nvSpPr>
        <p:spPr>
          <a:xfrm>
            <a:off x="9288191" y="2293670"/>
            <a:ext cx="670961" cy="383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4083D16-3FF6-71CA-A1BB-FD5CFF5D66DB}"/>
              </a:ext>
            </a:extLst>
          </p:cNvPr>
          <p:cNvSpPr/>
          <p:nvPr/>
        </p:nvSpPr>
        <p:spPr>
          <a:xfrm>
            <a:off x="10015357" y="2302377"/>
            <a:ext cx="670961" cy="3830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D9D9818-0F20-B072-4C9C-17F1D5D1EFD6}"/>
              </a:ext>
            </a:extLst>
          </p:cNvPr>
          <p:cNvSpPr/>
          <p:nvPr/>
        </p:nvSpPr>
        <p:spPr>
          <a:xfrm>
            <a:off x="10007038" y="4678100"/>
            <a:ext cx="670961" cy="383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92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4E7E5A-AF28-7CA3-D49E-D9B1775B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1049376"/>
            <a:ext cx="8846127" cy="555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D470F-D586-A673-87B3-F2869E93474B}"/>
              </a:ext>
            </a:extLst>
          </p:cNvPr>
          <p:cNvSpPr txBox="1"/>
          <p:nvPr/>
        </p:nvSpPr>
        <p:spPr>
          <a:xfrm>
            <a:off x="61946" y="249136"/>
            <a:ext cx="73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5. Main Figure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518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9179</TotalTime>
  <Words>325</Words>
  <Application>Microsoft Macintosh PowerPoint</Application>
  <PresentationFormat>와이드스크린</PresentationFormat>
  <Paragraphs>80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NotoSansKR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Experiments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Seunghan Lee (이승한)</dc:creator>
  <cp:lastModifiedBy>Seunghan Lee (이승한)</cp:lastModifiedBy>
  <cp:revision>17</cp:revision>
  <dcterms:created xsi:type="dcterms:W3CDTF">2025-11-02T05:13:02Z</dcterms:created>
  <dcterms:modified xsi:type="dcterms:W3CDTF">2025-12-08T15:34:31Z</dcterms:modified>
</cp:coreProperties>
</file>